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7" r:id="rId4"/>
    <p:sldId id="311" r:id="rId5"/>
    <p:sldId id="257" r:id="rId6"/>
    <p:sldId id="258" r:id="rId7"/>
    <p:sldId id="260" r:id="rId8"/>
    <p:sldId id="261" r:id="rId9"/>
    <p:sldId id="263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8" r:id="rId20"/>
    <p:sldId id="294" r:id="rId21"/>
    <p:sldId id="275" r:id="rId22"/>
    <p:sldId id="276" r:id="rId23"/>
    <p:sldId id="277" r:id="rId24"/>
    <p:sldId id="287" r:id="rId25"/>
    <p:sldId id="288" r:id="rId26"/>
    <p:sldId id="279" r:id="rId27"/>
    <p:sldId id="289" r:id="rId28"/>
    <p:sldId id="286" r:id="rId29"/>
    <p:sldId id="280" r:id="rId30"/>
    <p:sldId id="293" r:id="rId31"/>
    <p:sldId id="310" r:id="rId32"/>
    <p:sldId id="281" r:id="rId33"/>
    <p:sldId id="295" r:id="rId34"/>
    <p:sldId id="296" r:id="rId35"/>
    <p:sldId id="297" r:id="rId36"/>
    <p:sldId id="305" r:id="rId37"/>
    <p:sldId id="306" r:id="rId38"/>
    <p:sldId id="307" r:id="rId39"/>
    <p:sldId id="308" r:id="rId40"/>
    <p:sldId id="298" r:id="rId41"/>
    <p:sldId id="299" r:id="rId42"/>
    <p:sldId id="300" r:id="rId43"/>
    <p:sldId id="292" r:id="rId44"/>
    <p:sldId id="301" r:id="rId45"/>
    <p:sldId id="302" r:id="rId46"/>
    <p:sldId id="303" r:id="rId47"/>
    <p:sldId id="304" r:id="rId48"/>
    <p:sldId id="30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8CF9-D353-2E35-6018-661489DE0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E6FCC4-1E26-4BAC-FAF3-8E6FA2091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FD4B-4A9F-16DB-F8B7-1040967D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1C272-1141-5C43-7363-8D743065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6F44-6784-3FDA-31DF-48C34BA4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6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90752-9CCF-3F96-21CE-B729AD8C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276FFE-8DB1-B6C6-E80D-096DF6622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C302D-A8B4-4BA2-E7E4-1662C9C9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7ABD8-A3E2-4B55-B820-A0CD105D0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B9AEB-1574-E0C8-396E-91F9AE3E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4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4D155-8353-763E-9F92-D4AA6DB70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FFEE67-A9AE-90B8-BBE4-7A8B67AF4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275DE-538B-4F18-6651-AA6CB35A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77B29-540F-6445-45AF-1FF5B9F8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DB3DF-44D7-B0F4-08C0-CE2280AA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9EC7-D725-5724-AA0B-27642827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DBA70-3BFA-67E3-AC95-5C48CEB4A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D8CC0-9018-F384-C248-1DC18259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371FF-3A9D-90A6-47FB-4BA7B9B0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DFE4A-1863-3DE8-11DB-BF13AD66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6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728A-B081-819D-80DB-1F8A3F34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5CA0F-E606-BB35-1B10-F6140DF17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A10C5-E20C-264F-6E45-38393DEF2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4811-B913-C0D7-239E-2C0FAC54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73582-BE6E-B2D8-AD01-8CFCB376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1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A2CA-0D42-10CC-2897-059C7472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CACB4-0449-9883-F9EA-04D28E2D7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DDE04-C77E-B876-7B61-865EE9BBD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A7B0A6-F018-196B-5065-515A2F85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25E96-7704-1775-ACFA-C2D76009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16FC7-E3AB-F619-BE27-187E317E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3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D67C-3E3D-BD0B-7EB9-D11D7DD8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E9AD-B25A-2E42-9215-00F71F015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B6723-BDB6-1A92-8054-B3A998DFF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F45B85-B75C-FBC9-1918-2DE30E8E8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D7EBBC-01B3-E51B-33E3-ECA7B64928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A91F9-3A88-70F5-13D1-7E682E85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63440-D3F4-8D72-7DAE-B4169DAF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90A4EB-78AF-76C2-93B9-8CC9791CC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4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D6D3-00C3-5198-5005-D4D20F8A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438EA-4BA5-EDC1-5EE4-471214709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1C182-6921-8803-B853-597C6D775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64B74-92C0-71C6-A67D-C12649B44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3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D84CE-6FF8-5A45-22E0-976E3E47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7BDCC-4E66-7A2D-B35F-CB181F1BC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AD975-A7C7-4867-E4E1-73F33497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388C-1FA7-134C-FE67-65B196E38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D1B4C-FABF-E6AF-7A3B-320C8CF33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0BEF9-1140-96D1-914B-F2EF14FB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7439B-EA61-4896-4D6C-217749836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6CA6A-18D0-D09A-8C0E-A03B2FA0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7181-D42F-82A6-F66A-8707514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98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5A3-5BD5-BD69-3EBD-F358ED64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A7FA7-F842-D380-D25C-DDE08742B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9B16E-1F13-BD46-E049-1920A0BDD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FA3E72-87B7-3C84-9D5F-94E91D0A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E16CF3-354D-E991-F829-E43E32117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F368D-91EE-33A1-3C6B-81A4545B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62D90-E331-3D9E-A059-D1DE60FF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4BD4A-C1FD-881C-521D-2F8F935B1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1F960-70D8-83D1-7C8F-6C45125A8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62867E-E3BB-486E-BDFD-10765FE0A280}" type="datetimeFigureOut">
              <a:rPr lang="en-US" smtClean="0"/>
              <a:t>18-Jul-25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8FBA0-DEB6-4CE9-CDE3-F59C408DE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712F9-77BB-C91C-EF91-61D529692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852A7D-05F1-4A03-A21F-FA0868D00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6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odel_doc/segformer" TargetMode="External"/><Relationship Id="rId2" Type="http://schemas.openxmlformats.org/officeDocument/2006/relationships/hyperlink" Target="https://arxiv.org/pdf/2105.15203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enet.ai/paris/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104C7-487D-ACF2-6510-6AFC9FA8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DEF2C0-0B05-1199-7D1C-0B338B3E86A1}"/>
              </a:ext>
            </a:extLst>
          </p:cNvPr>
          <p:cNvSpPr txBox="1"/>
          <p:nvPr/>
        </p:nvSpPr>
        <p:spPr>
          <a:xfrm>
            <a:off x="0" y="6434328"/>
            <a:ext cx="1737360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Inga Paster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3FCFE-3C2A-ECEF-9125-F224BD89A5C2}"/>
              </a:ext>
            </a:extLst>
          </p:cNvPr>
          <p:cNvSpPr txBox="1"/>
          <p:nvPr/>
        </p:nvSpPr>
        <p:spPr>
          <a:xfrm>
            <a:off x="10454640" y="6434328"/>
            <a:ext cx="1737360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00FF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tx1"/>
                </a:solidFill>
              </a:rPr>
              <a:t>20/07/2025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1C56-926A-0442-CD80-CDC2DAA6FB4F}"/>
              </a:ext>
            </a:extLst>
          </p:cNvPr>
          <p:cNvSpPr txBox="1"/>
          <p:nvPr/>
        </p:nvSpPr>
        <p:spPr>
          <a:xfrm>
            <a:off x="0" y="253288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FF"/>
                </a:solidFill>
              </a:rPr>
              <a:t>LMY Home Exercise</a:t>
            </a:r>
          </a:p>
          <a:p>
            <a:pPr algn="ctr"/>
            <a:r>
              <a:rPr lang="en-US" sz="4800" b="1" dirty="0">
                <a:solidFill>
                  <a:srgbClr val="0000FF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3565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CA70A-933B-ABF5-0D9F-6B1196D57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236156-E861-2A5F-6A01-68F3EE887871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Distribution of Mask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1234A-26C0-58DE-4065-67B6DE2A3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694943"/>
            <a:ext cx="9354856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62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F8E9-923B-44C7-C9E0-A54B416D3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84710-0CA5-1F04-D184-DE5FDACAC35D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Distribution of Zero &amp; Non-Zero Masks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2CB07-B886-1CB8-A02B-2209E4D25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01" y="1133154"/>
            <a:ext cx="5534797" cy="45916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5EBF9F-3D7A-FFA8-2A50-137EF2AF5EAB}"/>
              </a:ext>
            </a:extLst>
          </p:cNvPr>
          <p:cNvCxnSpPr/>
          <p:nvPr/>
        </p:nvCxnSpPr>
        <p:spPr>
          <a:xfrm flipV="1">
            <a:off x="2667000" y="4152900"/>
            <a:ext cx="1457325" cy="390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9E57B7-F9DE-243E-B0D9-99583761702D}"/>
              </a:ext>
            </a:extLst>
          </p:cNvPr>
          <p:cNvSpPr txBox="1"/>
          <p:nvPr/>
        </p:nvSpPr>
        <p:spPr>
          <a:xfrm>
            <a:off x="887061" y="4081760"/>
            <a:ext cx="2176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without buildings = backgrounds</a:t>
            </a:r>
          </a:p>
        </p:txBody>
      </p:sp>
    </p:spTree>
    <p:extLst>
      <p:ext uri="{BB962C8B-B14F-4D97-AF65-F5344CB8AC3E}">
        <p14:creationId xmlns:p14="http://schemas.microsoft.com/office/powerpoint/2010/main" val="134296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8C31F-E30F-2824-B96B-35F175E53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06BDE3-C256-558D-890E-9CF8CD02027A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Distribution of Zero &amp; One &amp; Non-Zero Masks Counts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67AC8-8253-6683-F839-40F3B0C6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492" y="1487412"/>
            <a:ext cx="6449325" cy="45440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3A463C-C371-E02E-2D3F-EE99DF7375B9}"/>
              </a:ext>
            </a:extLst>
          </p:cNvPr>
          <p:cNvCxnSpPr>
            <a:cxnSpLocks/>
          </p:cNvCxnSpPr>
          <p:nvPr/>
        </p:nvCxnSpPr>
        <p:spPr>
          <a:xfrm>
            <a:off x="2832464" y="4581236"/>
            <a:ext cx="1453209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BCDABC-E2BE-B8D0-82E9-7177FA198BD8}"/>
              </a:ext>
            </a:extLst>
          </p:cNvPr>
          <p:cNvCxnSpPr>
            <a:cxnSpLocks/>
          </p:cNvCxnSpPr>
          <p:nvPr/>
        </p:nvCxnSpPr>
        <p:spPr>
          <a:xfrm>
            <a:off x="6018154" y="960346"/>
            <a:ext cx="2269360" cy="950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6FBFFD-F5D8-AC39-3042-868505A35653}"/>
              </a:ext>
            </a:extLst>
          </p:cNvPr>
          <p:cNvSpPr txBox="1"/>
          <p:nvPr/>
        </p:nvSpPr>
        <p:spPr>
          <a:xfrm>
            <a:off x="3886200" y="591014"/>
            <a:ext cx="607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of background versus “signal” is balanced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785DC2-8DE1-3757-CD9B-EB2B65D1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5" y="1687937"/>
            <a:ext cx="2436537" cy="2468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E1D7FC-F0D6-51B0-40E0-EFBA8B8FB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63" y="4125115"/>
            <a:ext cx="2238596" cy="2468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B13AB-DBF6-A00C-8E3C-5B4C0FBF4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039" y="1487412"/>
            <a:ext cx="2798961" cy="25680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1A1C86-3BFC-D75C-E583-F21C52F67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8050" y="4055458"/>
            <a:ext cx="2408245" cy="255273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92076A8-57D4-9737-ACB1-FF983C887FCE}"/>
              </a:ext>
            </a:extLst>
          </p:cNvPr>
          <p:cNvSpPr/>
          <p:nvPr/>
        </p:nvSpPr>
        <p:spPr>
          <a:xfrm>
            <a:off x="245705" y="1487412"/>
            <a:ext cx="2547787" cy="52151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53C37-29C7-B223-D5B8-4DC2DF168FE8}"/>
              </a:ext>
            </a:extLst>
          </p:cNvPr>
          <p:cNvSpPr/>
          <p:nvPr/>
        </p:nvSpPr>
        <p:spPr>
          <a:xfrm>
            <a:off x="9393039" y="1298066"/>
            <a:ext cx="2669652" cy="54044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182C60-6D98-6915-77D6-FE848038A5A8}"/>
              </a:ext>
            </a:extLst>
          </p:cNvPr>
          <p:cNvSpPr txBox="1"/>
          <p:nvPr/>
        </p:nvSpPr>
        <p:spPr>
          <a:xfrm>
            <a:off x="508000" y="1136073"/>
            <a:ext cx="166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56632-58C4-914D-09D2-F56AA3AEA0DF}"/>
              </a:ext>
            </a:extLst>
          </p:cNvPr>
          <p:cNvSpPr txBox="1"/>
          <p:nvPr/>
        </p:nvSpPr>
        <p:spPr>
          <a:xfrm>
            <a:off x="10076873" y="928733"/>
            <a:ext cx="166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346120-82B4-78ED-1178-E8DA0F042F9D}"/>
              </a:ext>
            </a:extLst>
          </p:cNvPr>
          <p:cNvCxnSpPr>
            <a:cxnSpLocks/>
          </p:cNvCxnSpPr>
          <p:nvPr/>
        </p:nvCxnSpPr>
        <p:spPr>
          <a:xfrm flipH="1">
            <a:off x="8220364" y="4359563"/>
            <a:ext cx="1172675" cy="0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A60B433-DC97-9010-114A-4611E8DB075D}"/>
              </a:ext>
            </a:extLst>
          </p:cNvPr>
          <p:cNvCxnSpPr>
            <a:cxnSpLocks/>
          </p:cNvCxnSpPr>
          <p:nvPr/>
        </p:nvCxnSpPr>
        <p:spPr>
          <a:xfrm flipH="1">
            <a:off x="4114800" y="960346"/>
            <a:ext cx="1903354" cy="13805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18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8B5A0-9F0C-4CF3-4572-26B049566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533C6-041D-36D6-3342-C6CF49D0F1B0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Distribution of Mask Sized (Pixel Count)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FC98B-11FB-075F-C163-EA1471885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78" y="871180"/>
            <a:ext cx="8011643" cy="5115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1659A9-D7BE-1ED3-CFCC-56C9801B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0" y="580941"/>
            <a:ext cx="1815107" cy="17937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AA7CD8-0345-C947-8BC3-58C4CEA95B82}"/>
              </a:ext>
            </a:extLst>
          </p:cNvPr>
          <p:cNvCxnSpPr>
            <a:cxnSpLocks/>
          </p:cNvCxnSpPr>
          <p:nvPr/>
        </p:nvCxnSpPr>
        <p:spPr>
          <a:xfrm>
            <a:off x="2090177" y="1930400"/>
            <a:ext cx="920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3045129-4A92-1EF3-7963-D8446E38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0" y="2442601"/>
            <a:ext cx="1815107" cy="18082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95D8BFC-E3B5-914C-B7DB-8CADC504D43B}"/>
              </a:ext>
            </a:extLst>
          </p:cNvPr>
          <p:cNvSpPr/>
          <p:nvPr/>
        </p:nvSpPr>
        <p:spPr>
          <a:xfrm>
            <a:off x="91441" y="523219"/>
            <a:ext cx="1998738" cy="37954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58BC1-1A63-B5D4-8B58-F7E9BB0C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538" y="1930400"/>
            <a:ext cx="1848023" cy="182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FC1D98-AF57-01CE-26D1-A90B4E32DF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7307" y="1930400"/>
            <a:ext cx="1833726" cy="18267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933968E-314B-D19D-099A-DA25718C577C}"/>
              </a:ext>
            </a:extLst>
          </p:cNvPr>
          <p:cNvSpPr/>
          <p:nvPr/>
        </p:nvSpPr>
        <p:spPr>
          <a:xfrm>
            <a:off x="7952509" y="2482208"/>
            <a:ext cx="4148050" cy="20990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4CAF59-B0C6-899E-4692-4A08E46918AF}"/>
              </a:ext>
            </a:extLst>
          </p:cNvPr>
          <p:cNvCxnSpPr>
            <a:cxnSpLocks/>
          </p:cNvCxnSpPr>
          <p:nvPr/>
        </p:nvCxnSpPr>
        <p:spPr>
          <a:xfrm flipH="1">
            <a:off x="4303835" y="3835236"/>
            <a:ext cx="1331726" cy="1542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D531027-BB52-96B9-9B4A-A4B8E73C0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5718" y="2548936"/>
            <a:ext cx="1923585" cy="19162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EE99CB-7BEC-A246-CC61-0055B11D6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4052" y="2548937"/>
            <a:ext cx="1908901" cy="191624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0B3C2A-D170-7323-74DD-F380FAA99D7B}"/>
              </a:ext>
            </a:extLst>
          </p:cNvPr>
          <p:cNvSpPr/>
          <p:nvPr/>
        </p:nvSpPr>
        <p:spPr>
          <a:xfrm>
            <a:off x="3642197" y="1852264"/>
            <a:ext cx="3986728" cy="19829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34080B9-6503-7AD0-827B-A4897B7ED373}"/>
              </a:ext>
            </a:extLst>
          </p:cNvPr>
          <p:cNvCxnSpPr>
            <a:cxnSpLocks/>
          </p:cNvCxnSpPr>
          <p:nvPr/>
        </p:nvCxnSpPr>
        <p:spPr>
          <a:xfrm flipH="1">
            <a:off x="9661236" y="4581236"/>
            <a:ext cx="365298" cy="8774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64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7343-28CE-9633-89A8-EF084D7D7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16F51-1FB0-B89E-64EE-F7554F4192B6}"/>
              </a:ext>
            </a:extLst>
          </p:cNvPr>
          <p:cNvSpPr txBox="1"/>
          <p:nvPr/>
        </p:nvSpPr>
        <p:spPr>
          <a:xfrm>
            <a:off x="0" y="26974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Task 1.2 : 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346009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62993-A9DB-2BFA-8A98-9107461D9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F5CF08-7308-073C-A474-0069F059EA3D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</a:rPr>
              <a:t>Geojson</a:t>
            </a:r>
            <a:r>
              <a:rPr lang="en-US" sz="2800" b="1" dirty="0">
                <a:solidFill>
                  <a:srgbClr val="0000FF"/>
                </a:solidFill>
              </a:rPr>
              <a:t> Files Conversion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8C2B85-373A-DD16-38E9-4126B7951272}"/>
              </a:ext>
            </a:extLst>
          </p:cNvPr>
          <p:cNvSpPr txBox="1"/>
          <p:nvPr/>
        </p:nvSpPr>
        <p:spPr>
          <a:xfrm>
            <a:off x="320040" y="541495"/>
            <a:ext cx="8421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Geojson</a:t>
            </a:r>
            <a:r>
              <a:rPr lang="en-US" dirty="0"/>
              <a:t> files were converted from </a:t>
            </a:r>
            <a:r>
              <a:rPr lang="en-US" dirty="0" err="1"/>
              <a:t>geojson</a:t>
            </a:r>
            <a:r>
              <a:rPr lang="en-US" dirty="0"/>
              <a:t> type to </a:t>
            </a:r>
            <a:r>
              <a:rPr lang="en-US" dirty="0" err="1"/>
              <a:t>png</a:t>
            </a:r>
            <a:r>
              <a:rPr lang="en-US" dirty="0"/>
              <a:t> mask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(black) represents 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(white) represents building mask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3E64B2-4992-9CA1-0FE6-794DFF885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" y="1741824"/>
            <a:ext cx="9253728" cy="448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7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FA625-A88C-F861-DD5F-6896D39F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6E11F0-7473-123A-1882-727D23F776FD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Augmentation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C408F-1C7A-91D0-E73A-48CEBB67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60" y="653947"/>
            <a:ext cx="4791744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3EC29-C27C-DEBB-5E6E-567C975D0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899255"/>
            <a:ext cx="11807165" cy="41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0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98D2-9DCF-31BA-64B3-EDD2DFFF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DF4228-8BC2-D4EB-0770-04ACC3304DAA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Train/Valid/Test Split (0.8/0.1/0.1)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B8A36-7BE6-030D-7C34-5A47BB552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039" y="1208650"/>
            <a:ext cx="2810011" cy="382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1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66A20-59E4-B1F9-2E67-64031570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68332-63FA-8E7D-8D59-870AEBB15EBD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Train/Valid/Test Masks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1CDDD3-BC7A-D98D-7397-E419E93DB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643" y="809241"/>
            <a:ext cx="7440063" cy="55062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E86AC8-39C0-C156-0EDE-44D2E33F3AE5}"/>
              </a:ext>
            </a:extLst>
          </p:cNvPr>
          <p:cNvSpPr txBox="1"/>
          <p:nvPr/>
        </p:nvSpPr>
        <p:spPr>
          <a:xfrm>
            <a:off x="5522378" y="3059668"/>
            <a:ext cx="219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Balanced for all sets</a:t>
            </a:r>
          </a:p>
        </p:txBody>
      </p:sp>
    </p:spTree>
    <p:extLst>
      <p:ext uri="{BB962C8B-B14F-4D97-AF65-F5344CB8AC3E}">
        <p14:creationId xmlns:p14="http://schemas.microsoft.com/office/powerpoint/2010/main" val="3221831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FF187-ABAA-CE59-5924-33E24AC04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4D98BC-B140-EF46-D0BC-5303A18B7007}"/>
              </a:ext>
            </a:extLst>
          </p:cNvPr>
          <p:cNvSpPr txBox="1"/>
          <p:nvPr/>
        </p:nvSpPr>
        <p:spPr>
          <a:xfrm>
            <a:off x="0" y="26974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Task 1.3 : Training</a:t>
            </a:r>
          </a:p>
        </p:txBody>
      </p:sp>
    </p:spTree>
    <p:extLst>
      <p:ext uri="{BB962C8B-B14F-4D97-AF65-F5344CB8AC3E}">
        <p14:creationId xmlns:p14="http://schemas.microsoft.com/office/powerpoint/2010/main" val="220833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A5811-BFF0-6FE9-35A3-64377D940296}"/>
              </a:ext>
            </a:extLst>
          </p:cNvPr>
          <p:cNvSpPr txBox="1"/>
          <p:nvPr/>
        </p:nvSpPr>
        <p:spPr>
          <a:xfrm>
            <a:off x="0" y="269748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Task 1: Semantic Segmentations of Paris’ Buildings</a:t>
            </a:r>
          </a:p>
        </p:txBody>
      </p:sp>
    </p:spTree>
    <p:extLst>
      <p:ext uri="{BB962C8B-B14F-4D97-AF65-F5344CB8AC3E}">
        <p14:creationId xmlns:p14="http://schemas.microsoft.com/office/powerpoint/2010/main" val="3199502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4AF26-8B08-19A7-15FC-891BA5CF41CA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Model - </a:t>
            </a:r>
            <a:r>
              <a:rPr lang="en-US" sz="2800" b="1" dirty="0" err="1">
                <a:solidFill>
                  <a:srgbClr val="0000FF"/>
                </a:solidFill>
              </a:rPr>
              <a:t>SegFormer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A96FE-4BD3-BCD3-C667-3CE1C8682451}"/>
              </a:ext>
            </a:extLst>
          </p:cNvPr>
          <p:cNvSpPr txBox="1"/>
          <p:nvPr/>
        </p:nvSpPr>
        <p:spPr>
          <a:xfrm>
            <a:off x="1764792" y="2068544"/>
            <a:ext cx="92628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Article: </a:t>
            </a:r>
            <a:r>
              <a:rPr lang="en-US" dirty="0">
                <a:hlinkClick r:id="rId2"/>
              </a:rPr>
              <a:t>https://arxiv.org/pdf/2105.15203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Open-source code: </a:t>
            </a:r>
            <a:r>
              <a:rPr lang="en-US" dirty="0">
                <a:hlinkClick r:id="rId3"/>
              </a:rPr>
              <a:t>https://huggingface.co/docs/transformers/model_doc/segformer</a:t>
            </a:r>
            <a:endParaRPr lang="en-US" dirty="0"/>
          </a:p>
          <a:p>
            <a:endParaRPr lang="en-US" dirty="0"/>
          </a:p>
          <a:p>
            <a:r>
              <a:rPr lang="en-US" dirty="0"/>
              <a:t>Year: 2021</a:t>
            </a:r>
          </a:p>
          <a:p>
            <a:endParaRPr lang="en-US" dirty="0"/>
          </a:p>
          <a:p>
            <a:r>
              <a:rPr lang="en-US" dirty="0"/>
              <a:t>Source: CVPR</a:t>
            </a:r>
          </a:p>
        </p:txBody>
      </p:sp>
    </p:spTree>
    <p:extLst>
      <p:ext uri="{BB962C8B-B14F-4D97-AF65-F5344CB8AC3E}">
        <p14:creationId xmlns:p14="http://schemas.microsoft.com/office/powerpoint/2010/main" val="1186261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93B95-9A7F-AE44-188F-E1B01FC5C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72FCAF-0AEE-7544-DE8F-70B1BA13DC94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Model – </a:t>
            </a:r>
            <a:r>
              <a:rPr lang="en-US" sz="2800" b="1" dirty="0" err="1">
                <a:solidFill>
                  <a:srgbClr val="0000FF"/>
                </a:solidFill>
              </a:rPr>
              <a:t>SegFormer</a:t>
            </a:r>
            <a:r>
              <a:rPr lang="en-US" sz="2800" b="1" dirty="0">
                <a:solidFill>
                  <a:srgbClr val="0000FF"/>
                </a:solidFill>
              </a:rPr>
              <a:t> - Architecture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E7F1D-FC8A-B66A-8456-A5D5137D8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16" y="705468"/>
            <a:ext cx="9291988" cy="47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76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FA91-6A5B-0B68-E625-C5CB58D45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66C296-A392-B3F6-8395-E8977446CFA3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Model – </a:t>
            </a:r>
            <a:r>
              <a:rPr lang="en-US" sz="2800" b="1" dirty="0" err="1">
                <a:solidFill>
                  <a:srgbClr val="0000FF"/>
                </a:solidFill>
              </a:rPr>
              <a:t>SegFormer</a:t>
            </a:r>
            <a:r>
              <a:rPr lang="en-US" sz="2800" b="1" dirty="0">
                <a:solidFill>
                  <a:srgbClr val="0000FF"/>
                </a:solidFill>
              </a:rPr>
              <a:t> - Architecture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33361-BDD7-A6DA-1D25-9DDFDD993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3" y="1309391"/>
            <a:ext cx="7544853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84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5B126-51EB-EA06-66AE-E6F0F0AEB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313A6-62EF-A0B3-DE8F-1EA9F1C9CA11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Model – </a:t>
            </a:r>
            <a:r>
              <a:rPr lang="en-US" sz="2800" b="1" dirty="0" err="1">
                <a:solidFill>
                  <a:srgbClr val="0000FF"/>
                </a:solidFill>
              </a:rPr>
              <a:t>SegFormer</a:t>
            </a:r>
            <a:r>
              <a:rPr lang="en-US" sz="2800" b="1" dirty="0">
                <a:solidFill>
                  <a:srgbClr val="0000FF"/>
                </a:solidFill>
              </a:rPr>
              <a:t> – Model Parameters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14548-A1E9-EA90-07C0-261CBA81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274" y="1424360"/>
            <a:ext cx="8584528" cy="37237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9A4776-5AE2-EB6C-7D61-14A6DBD439E7}"/>
              </a:ext>
            </a:extLst>
          </p:cNvPr>
          <p:cNvSpPr/>
          <p:nvPr/>
        </p:nvSpPr>
        <p:spPr>
          <a:xfrm>
            <a:off x="1819656" y="1892808"/>
            <a:ext cx="8220456" cy="539496"/>
          </a:xfrm>
          <a:prstGeom prst="rect">
            <a:avLst/>
          </a:prstGeom>
          <a:noFill/>
          <a:ln w="317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698D40-9C40-03D2-D00E-53AC042FD317}"/>
              </a:ext>
            </a:extLst>
          </p:cNvPr>
          <p:cNvCxnSpPr/>
          <p:nvPr/>
        </p:nvCxnSpPr>
        <p:spPr>
          <a:xfrm flipH="1">
            <a:off x="10040112" y="2231136"/>
            <a:ext cx="8046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6103CC-6E49-C292-DB56-6BFA2069D55A}"/>
              </a:ext>
            </a:extLst>
          </p:cNvPr>
          <p:cNvSpPr txBox="1"/>
          <p:nvPr/>
        </p:nvSpPr>
        <p:spPr>
          <a:xfrm>
            <a:off x="10844784" y="2062972"/>
            <a:ext cx="108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Used B0</a:t>
            </a:r>
          </a:p>
        </p:txBody>
      </p:sp>
    </p:spTree>
    <p:extLst>
      <p:ext uri="{BB962C8B-B14F-4D97-AF65-F5344CB8AC3E}">
        <p14:creationId xmlns:p14="http://schemas.microsoft.com/office/powerpoint/2010/main" val="263022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1F4565-B182-1F92-1295-A886A52CB94A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Why </a:t>
            </a:r>
            <a:r>
              <a:rPr lang="en-US" sz="2800" b="1" dirty="0" err="1">
                <a:solidFill>
                  <a:srgbClr val="0000FF"/>
                </a:solidFill>
              </a:rPr>
              <a:t>SegFormer</a:t>
            </a:r>
            <a:r>
              <a:rPr lang="en-US" sz="2800" b="1" dirty="0">
                <a:solidFill>
                  <a:srgbClr val="0000FF"/>
                </a:solidFill>
              </a:rPr>
              <a:t> architecture was selected?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FE747-4C80-DED4-3397-FEC8DF327507}"/>
              </a:ext>
            </a:extLst>
          </p:cNvPr>
          <p:cNvSpPr txBox="1"/>
          <p:nvPr/>
        </p:nvSpPr>
        <p:spPr>
          <a:xfrm>
            <a:off x="1408176" y="2011680"/>
            <a:ext cx="8705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source in Hugging face</a:t>
            </a:r>
          </a:p>
          <a:p>
            <a:pPr marL="342900" indent="-342900">
              <a:buAutoNum type="arabicPeriod"/>
            </a:pPr>
            <a:r>
              <a:rPr lang="en-US" dirty="0"/>
              <a:t>User friendly wrapper for training</a:t>
            </a:r>
          </a:p>
          <a:p>
            <a:pPr marL="342900" indent="-342900">
              <a:buAutoNum type="arabicPeriod"/>
            </a:pPr>
            <a:r>
              <a:rPr lang="en-US" dirty="0"/>
              <a:t>Light, fast and efficient - can be executed on personal PC</a:t>
            </a:r>
          </a:p>
          <a:p>
            <a:pPr marL="342900" indent="-342900">
              <a:buAutoNum type="arabicPeriod"/>
            </a:pPr>
            <a:r>
              <a:rPr lang="en-US" dirty="0"/>
              <a:t>Good accuracy due to attention mechanism and transformer-based features</a:t>
            </a:r>
          </a:p>
          <a:p>
            <a:pPr marL="342900" indent="-342900">
              <a:buAutoNum type="arabicPeriod"/>
            </a:pPr>
            <a:r>
              <a:rPr lang="en-US" dirty="0"/>
              <a:t>Already pretrained, no need to start from scratch</a:t>
            </a:r>
          </a:p>
          <a:p>
            <a:pPr marL="342900" indent="-342900">
              <a:buAutoNum type="arabicPeriod"/>
            </a:pPr>
            <a:r>
              <a:rPr lang="en-US" dirty="0"/>
              <a:t>Work with tiff satellite images</a:t>
            </a:r>
          </a:p>
          <a:p>
            <a:pPr marL="342900" indent="-342900">
              <a:buAutoNum type="arabicPeriod"/>
            </a:pPr>
            <a:r>
              <a:rPr lang="en-US" dirty="0"/>
              <a:t>Income resolution need be 512 x 512 is close to the data (650 x 650)</a:t>
            </a:r>
          </a:p>
        </p:txBody>
      </p:sp>
    </p:spTree>
    <p:extLst>
      <p:ext uri="{BB962C8B-B14F-4D97-AF65-F5344CB8AC3E}">
        <p14:creationId xmlns:p14="http://schemas.microsoft.com/office/powerpoint/2010/main" val="53020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0B719-4675-EE58-CE5E-6EAF889A1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5636F6-B4C3-C34C-ABB3-AF9311BA6B10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64ACA-E3F1-5EDA-85A9-FAB0DF540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18" y="1298957"/>
            <a:ext cx="6740423" cy="39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3D9492-1B9E-1619-B497-7A2606717445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Training Set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8B1FC-1C9B-F961-A196-7C45D7B46E5C}"/>
              </a:ext>
            </a:extLst>
          </p:cNvPr>
          <p:cNvSpPr txBox="1"/>
          <p:nvPr/>
        </p:nvSpPr>
        <p:spPr>
          <a:xfrm>
            <a:off x="0" y="6306895"/>
            <a:ext cx="11697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https://www.comet.com/paster/building-segmentation/e646ee65f8ec451ebe9fbffaf7022f2a?compareXAxis=step&amp;experiment-tab=panels&amp;showOutliers=true&amp;smoothing=0&amp;xAxis=step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76B8D-3F1C-4BC8-4BE3-EF36B6FBC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7" y="1823462"/>
            <a:ext cx="6769019" cy="3601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B8A4D-4D7A-6585-0858-677E5749E3BA}"/>
              </a:ext>
            </a:extLst>
          </p:cNvPr>
          <p:cNvSpPr txBox="1"/>
          <p:nvPr/>
        </p:nvSpPr>
        <p:spPr>
          <a:xfrm>
            <a:off x="4956048" y="3059668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convergence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EF593B-47CA-7E95-6920-CF6330102833}"/>
              </a:ext>
            </a:extLst>
          </p:cNvPr>
          <p:cNvCxnSpPr/>
          <p:nvPr/>
        </p:nvCxnSpPr>
        <p:spPr>
          <a:xfrm flipH="1">
            <a:off x="3584448" y="3429000"/>
            <a:ext cx="2350008" cy="841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67303D5-D4FD-1B6B-C0AF-1FEFC399B75C}"/>
              </a:ext>
            </a:extLst>
          </p:cNvPr>
          <p:cNvSpPr txBox="1"/>
          <p:nvPr/>
        </p:nvSpPr>
        <p:spPr>
          <a:xfrm>
            <a:off x="6823883" y="3536225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stabilization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50A8F4-AC75-5133-4CFA-CB58A8F57BDC}"/>
              </a:ext>
            </a:extLst>
          </p:cNvPr>
          <p:cNvCxnSpPr>
            <a:cxnSpLocks/>
          </p:cNvCxnSpPr>
          <p:nvPr/>
        </p:nvCxnSpPr>
        <p:spPr>
          <a:xfrm flipH="1">
            <a:off x="7159752" y="3849624"/>
            <a:ext cx="256032" cy="6217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80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8A57E-ECAC-43B0-10F2-86C38FBDB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2850C9-8B1F-231E-215E-AD91B9409FB0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Validation Set Monitoring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71B2B-C8DC-87ED-7B93-73CCF13865A6}"/>
              </a:ext>
            </a:extLst>
          </p:cNvPr>
          <p:cNvSpPr txBox="1"/>
          <p:nvPr/>
        </p:nvSpPr>
        <p:spPr>
          <a:xfrm>
            <a:off x="0" y="6306895"/>
            <a:ext cx="11697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https://www.comet.com/paster/building-segmentation/e646ee65f8ec451ebe9fbffaf7022f2a?compareXAxis=step&amp;experiment-tab=panels&amp;showOutliers=true&amp;smoothing=0&amp;xAxis=step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79A24-64B2-F411-5A81-18F92143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2000050"/>
            <a:ext cx="10555173" cy="28578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62FEE-5FA7-1CE1-76CF-77E5F1596B92}"/>
              </a:ext>
            </a:extLst>
          </p:cNvPr>
          <p:cNvSpPr txBox="1"/>
          <p:nvPr/>
        </p:nvSpPr>
        <p:spPr>
          <a:xfrm>
            <a:off x="8552688" y="3244333"/>
            <a:ext cx="2943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overfitting, stabilization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AFA80C-E451-E1F4-5717-26F0AD3C9600}"/>
              </a:ext>
            </a:extLst>
          </p:cNvPr>
          <p:cNvCxnSpPr/>
          <p:nvPr/>
        </p:nvCxnSpPr>
        <p:spPr>
          <a:xfrm>
            <a:off x="10040112" y="3648456"/>
            <a:ext cx="0" cy="603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530D5D-78DE-6B64-BE26-3E566E307C22}"/>
              </a:ext>
            </a:extLst>
          </p:cNvPr>
          <p:cNvSpPr txBox="1"/>
          <p:nvPr/>
        </p:nvSpPr>
        <p:spPr>
          <a:xfrm>
            <a:off x="2852928" y="1972166"/>
            <a:ext cx="382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IOU ~ 0.7 =&gt; strong performance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9F3863D-67FF-110E-B39A-610C0B5EA4A2}"/>
              </a:ext>
            </a:extLst>
          </p:cNvPr>
          <p:cNvCxnSpPr/>
          <p:nvPr/>
        </p:nvCxnSpPr>
        <p:spPr>
          <a:xfrm>
            <a:off x="3749040" y="2295144"/>
            <a:ext cx="1078992" cy="39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08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47CDF-C8ED-3C05-1CE1-BE3FA7BC6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74CC28-6ECC-5057-D7F1-3F611CAD2856}"/>
              </a:ext>
            </a:extLst>
          </p:cNvPr>
          <p:cNvSpPr txBox="1"/>
          <p:nvPr/>
        </p:nvSpPr>
        <p:spPr>
          <a:xfrm>
            <a:off x="0" y="26974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Task 1.4 : Inference</a:t>
            </a:r>
          </a:p>
        </p:txBody>
      </p:sp>
    </p:spTree>
    <p:extLst>
      <p:ext uri="{BB962C8B-B14F-4D97-AF65-F5344CB8AC3E}">
        <p14:creationId xmlns:p14="http://schemas.microsoft.com/office/powerpoint/2010/main" val="1124862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2ABD-2461-4527-01C0-E3B3F9A16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0AEFB-3581-E508-7D0B-5FB8168D8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9" y="667512"/>
            <a:ext cx="8566030" cy="605332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B7ECEE-2285-54AE-D1E8-B9C0B226B2B3}"/>
              </a:ext>
            </a:extLst>
          </p:cNvPr>
          <p:cNvCxnSpPr/>
          <p:nvPr/>
        </p:nvCxnSpPr>
        <p:spPr>
          <a:xfrm flipH="1">
            <a:off x="8311896" y="1508760"/>
            <a:ext cx="1316736" cy="512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43C8EA-BC00-673B-8E2D-D9ADF7F2D0A2}"/>
              </a:ext>
            </a:extLst>
          </p:cNvPr>
          <p:cNvCxnSpPr/>
          <p:nvPr/>
        </p:nvCxnSpPr>
        <p:spPr>
          <a:xfrm flipH="1">
            <a:off x="8759952" y="1508760"/>
            <a:ext cx="932688" cy="2990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C4EB87-7C3B-E59E-6AE8-BA458BA15DB2}"/>
              </a:ext>
            </a:extLst>
          </p:cNvPr>
          <p:cNvSpPr txBox="1"/>
          <p:nvPr/>
        </p:nvSpPr>
        <p:spPr>
          <a:xfrm>
            <a:off x="9802368" y="941832"/>
            <a:ext cx="14447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border and edges are rounded and blurred,</a:t>
            </a:r>
          </a:p>
          <a:p>
            <a:r>
              <a:rPr lang="en-US" dirty="0"/>
              <a:t>not sharp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3D6EF-264F-37DC-DDDE-EAD81B1707A0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Prediction Visualization –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Rounded Edges</a:t>
            </a:r>
          </a:p>
        </p:txBody>
      </p:sp>
    </p:spTree>
    <p:extLst>
      <p:ext uri="{BB962C8B-B14F-4D97-AF65-F5344CB8AC3E}">
        <p14:creationId xmlns:p14="http://schemas.microsoft.com/office/powerpoint/2010/main" val="104052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E9DF-24DD-3849-AAD6-5F5A4D579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F1C5A4-7457-E0B1-E28C-6D93ACE846E9}"/>
              </a:ext>
            </a:extLst>
          </p:cNvPr>
          <p:cNvSpPr txBox="1"/>
          <p:nvPr/>
        </p:nvSpPr>
        <p:spPr>
          <a:xfrm>
            <a:off x="0" y="269748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Task 1.1 :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201414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EB5FA-5CB6-E6E3-22BA-6F4C58E93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9BC1CA-53B1-F221-0DCC-871907A9560F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Prediction Visualization –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Rounded Edges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23E5C-C1A7-9E77-C8D5-AA9576EB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7" y="2020823"/>
            <a:ext cx="9848214" cy="33753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07411A-E25D-6819-DA03-EFCE9A51CD17}"/>
              </a:ext>
            </a:extLst>
          </p:cNvPr>
          <p:cNvCxnSpPr>
            <a:cxnSpLocks/>
          </p:cNvCxnSpPr>
          <p:nvPr/>
        </p:nvCxnSpPr>
        <p:spPr>
          <a:xfrm flipH="1">
            <a:off x="9253728" y="1508760"/>
            <a:ext cx="438912" cy="1499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DC4B34D-9CA2-A934-B483-1DACE17B78B4}"/>
              </a:ext>
            </a:extLst>
          </p:cNvPr>
          <p:cNvSpPr txBox="1"/>
          <p:nvPr/>
        </p:nvSpPr>
        <p:spPr>
          <a:xfrm>
            <a:off x="8183418" y="862429"/>
            <a:ext cx="374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border and edges are rounded and blurred are not sharp</a:t>
            </a:r>
          </a:p>
        </p:txBody>
      </p:sp>
    </p:spTree>
    <p:extLst>
      <p:ext uri="{BB962C8B-B14F-4D97-AF65-F5344CB8AC3E}">
        <p14:creationId xmlns:p14="http://schemas.microsoft.com/office/powerpoint/2010/main" val="1137668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EB6901-29DF-2B49-A36D-787907D56EC6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Prediction Visualization –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Rounded Edges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58994-9B97-1BEE-5653-EE711075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1557076"/>
            <a:ext cx="787827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08E54-9333-5B2D-88BD-FB37AADC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9979AC-B1AB-CABE-C75D-9FEB4FED68E7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Prediction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12604-8196-0D58-A0F0-03F43DD4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066" y="1219758"/>
            <a:ext cx="2391109" cy="3686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D6DD3-A1DC-B4F3-BC85-FEB359215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62" y="1098264"/>
            <a:ext cx="2257740" cy="3781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BCC88-6FD7-1ED9-B85B-063B9E30CFE9}"/>
              </a:ext>
            </a:extLst>
          </p:cNvPr>
          <p:cNvSpPr txBox="1"/>
          <p:nvPr/>
        </p:nvSpPr>
        <p:spPr>
          <a:xfrm>
            <a:off x="137635" y="739184"/>
            <a:ext cx="26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images (mean values)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9807A-1FB7-512E-290B-502233A12132}"/>
              </a:ext>
            </a:extLst>
          </p:cNvPr>
          <p:cNvSpPr txBox="1"/>
          <p:nvPr/>
        </p:nvSpPr>
        <p:spPr>
          <a:xfrm>
            <a:off x="9415305" y="554244"/>
            <a:ext cx="2868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without building count =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1778B-72E1-EA08-4E10-FADDFFEFBCED}"/>
              </a:ext>
            </a:extLst>
          </p:cNvPr>
          <p:cNvSpPr txBox="1"/>
          <p:nvPr/>
        </p:nvSpPr>
        <p:spPr>
          <a:xfrm>
            <a:off x="2801906" y="807826"/>
            <a:ext cx="6475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Performance Is Consistent With and Without Empty Images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2A23D5-131A-6502-36ED-2BE54EB8DC9B}"/>
              </a:ext>
            </a:extLst>
          </p:cNvPr>
          <p:cNvCxnSpPr>
            <a:cxnSpLocks/>
          </p:cNvCxnSpPr>
          <p:nvPr/>
        </p:nvCxnSpPr>
        <p:spPr>
          <a:xfrm>
            <a:off x="2536488" y="1184084"/>
            <a:ext cx="6878817" cy="0"/>
          </a:xfrm>
          <a:prstGeom prst="straightConnector1">
            <a:avLst/>
          </a:prstGeom>
          <a:ln>
            <a:headEnd type="stealt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CADFA7-76F6-990B-66AC-AF604ED3AD74}"/>
              </a:ext>
            </a:extLst>
          </p:cNvPr>
          <p:cNvSpPr txBox="1"/>
          <p:nvPr/>
        </p:nvSpPr>
        <p:spPr>
          <a:xfrm>
            <a:off x="0" y="6506546"/>
            <a:ext cx="3223034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Recall = TP / (TP + FN) </a:t>
            </a:r>
            <a:endParaRPr lang="he-IL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4C0D92-2D57-7BC2-411F-75A9CE36507E}"/>
              </a:ext>
            </a:extLst>
          </p:cNvPr>
          <p:cNvSpPr txBox="1"/>
          <p:nvPr/>
        </p:nvSpPr>
        <p:spPr>
          <a:xfrm>
            <a:off x="0" y="6245114"/>
            <a:ext cx="3117229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600" dirty="0"/>
              <a:t>Precision = TP / (TP + FP) </a:t>
            </a:r>
            <a:endParaRPr lang="he-IL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75E0EC-51C0-0FE8-3714-674A668E7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488" y="6335542"/>
            <a:ext cx="2557404" cy="473321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BF642049-0FA7-6ECC-D67B-4958448FDBDA}"/>
              </a:ext>
            </a:extLst>
          </p:cNvPr>
          <p:cNvSpPr/>
          <p:nvPr/>
        </p:nvSpPr>
        <p:spPr>
          <a:xfrm>
            <a:off x="2312562" y="6375879"/>
            <a:ext cx="223926" cy="4288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E17CD7-87FA-FB79-4624-79E44BE74C73}"/>
              </a:ext>
            </a:extLst>
          </p:cNvPr>
          <p:cNvSpPr txBox="1"/>
          <p:nvPr/>
        </p:nvSpPr>
        <p:spPr>
          <a:xfrm>
            <a:off x="5255385" y="4593451"/>
            <a:ext cx="1568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 FP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B257D2-97ED-31B4-CCCF-C2101FA0BFAA}"/>
              </a:ext>
            </a:extLst>
          </p:cNvPr>
          <p:cNvSpPr txBox="1"/>
          <p:nvPr/>
        </p:nvSpPr>
        <p:spPr>
          <a:xfrm>
            <a:off x="5255385" y="5034315"/>
            <a:ext cx="15681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 FN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804FC08-300A-46E0-85D8-7399E034DE5F}"/>
              </a:ext>
            </a:extLst>
          </p:cNvPr>
          <p:cNvCxnSpPr>
            <a:cxnSpLocks/>
          </p:cNvCxnSpPr>
          <p:nvPr/>
        </p:nvCxnSpPr>
        <p:spPr>
          <a:xfrm flipH="1" flipV="1">
            <a:off x="1725117" y="4741238"/>
            <a:ext cx="3825291" cy="477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2D5502-8AFE-095B-B5EB-00134F649B85}"/>
              </a:ext>
            </a:extLst>
          </p:cNvPr>
          <p:cNvCxnSpPr>
            <a:cxnSpLocks/>
          </p:cNvCxnSpPr>
          <p:nvPr/>
        </p:nvCxnSpPr>
        <p:spPr>
          <a:xfrm flipV="1">
            <a:off x="6489874" y="4778117"/>
            <a:ext cx="3130629" cy="440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205DAF-3E50-EEAF-6B2B-B901884CCCD1}"/>
              </a:ext>
            </a:extLst>
          </p:cNvPr>
          <p:cNvCxnSpPr>
            <a:cxnSpLocks/>
          </p:cNvCxnSpPr>
          <p:nvPr/>
        </p:nvCxnSpPr>
        <p:spPr>
          <a:xfrm flipH="1" flipV="1">
            <a:off x="1787789" y="4534754"/>
            <a:ext cx="3762619" cy="2433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D7AEF6-68D2-1707-202C-AE9ED6BB2E87}"/>
              </a:ext>
            </a:extLst>
          </p:cNvPr>
          <p:cNvCxnSpPr>
            <a:cxnSpLocks/>
          </p:cNvCxnSpPr>
          <p:nvPr/>
        </p:nvCxnSpPr>
        <p:spPr>
          <a:xfrm flipV="1">
            <a:off x="6471350" y="4521919"/>
            <a:ext cx="3176389" cy="256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B3CF3F1-9284-05F3-5BF5-D6EAF06BDCFE}"/>
              </a:ext>
            </a:extLst>
          </p:cNvPr>
          <p:cNvSpPr txBox="1"/>
          <p:nvPr/>
        </p:nvSpPr>
        <p:spPr>
          <a:xfrm>
            <a:off x="5153651" y="4152587"/>
            <a:ext cx="2391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Model overall is good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4CC3B8-F60B-5ACA-8B0F-C4A9CEC9F84E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1787789" y="4337253"/>
            <a:ext cx="33658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40C8A2-5FA7-4317-D9C8-7ED169AE451A}"/>
              </a:ext>
            </a:extLst>
          </p:cNvPr>
          <p:cNvCxnSpPr>
            <a:cxnSpLocks/>
          </p:cNvCxnSpPr>
          <p:nvPr/>
        </p:nvCxnSpPr>
        <p:spPr>
          <a:xfrm>
            <a:off x="7492284" y="4387088"/>
            <a:ext cx="21881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BB526E-62FD-C12D-0048-35D996EBAAAA}"/>
              </a:ext>
            </a:extLst>
          </p:cNvPr>
          <p:cNvSpPr txBox="1"/>
          <p:nvPr/>
        </p:nvSpPr>
        <p:spPr>
          <a:xfrm>
            <a:off x="2564225" y="3308642"/>
            <a:ext cx="6745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Medium overlapping between predicted mask with the ground truth mask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688579-9A18-7BFE-6866-D0AE272F56BD}"/>
              </a:ext>
            </a:extLst>
          </p:cNvPr>
          <p:cNvCxnSpPr>
            <a:cxnSpLocks/>
          </p:cNvCxnSpPr>
          <p:nvPr/>
        </p:nvCxnSpPr>
        <p:spPr>
          <a:xfrm flipH="1">
            <a:off x="1799105" y="3610725"/>
            <a:ext cx="1139241" cy="549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47FFB33-DDC4-A68C-A0E0-E5B4A5075EC5}"/>
              </a:ext>
            </a:extLst>
          </p:cNvPr>
          <p:cNvCxnSpPr>
            <a:cxnSpLocks/>
          </p:cNvCxnSpPr>
          <p:nvPr/>
        </p:nvCxnSpPr>
        <p:spPr>
          <a:xfrm>
            <a:off x="8796528" y="3682917"/>
            <a:ext cx="886122" cy="500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1ED393-8CB2-722B-9B6F-16FBDC00BECB}"/>
              </a:ext>
            </a:extLst>
          </p:cNvPr>
          <p:cNvSpPr txBox="1"/>
          <p:nvPr/>
        </p:nvSpPr>
        <p:spPr>
          <a:xfrm>
            <a:off x="2536488" y="2115758"/>
            <a:ext cx="69595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Accuracy is very high (~96–97%) because your DB is dominated by background pixels, which are much easier to predict than building pixels (TN is high).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0F7AEA-5A9E-D9AF-AE43-B73C97A1F0C5}"/>
              </a:ext>
            </a:extLst>
          </p:cNvPr>
          <p:cNvCxnSpPr>
            <a:cxnSpLocks/>
          </p:cNvCxnSpPr>
          <p:nvPr/>
        </p:nvCxnSpPr>
        <p:spPr>
          <a:xfrm flipH="1">
            <a:off x="1728256" y="2473413"/>
            <a:ext cx="1023506" cy="1577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8324F65-E9EA-7D84-730F-3FF7C03B69D9}"/>
              </a:ext>
            </a:extLst>
          </p:cNvPr>
          <p:cNvCxnSpPr>
            <a:cxnSpLocks/>
          </p:cNvCxnSpPr>
          <p:nvPr/>
        </p:nvCxnSpPr>
        <p:spPr>
          <a:xfrm>
            <a:off x="9125101" y="2759587"/>
            <a:ext cx="561969" cy="12298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DFC6595F-6094-6161-1990-475E156F3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8" y="6023405"/>
            <a:ext cx="2896004" cy="752580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9AE2D2E8-D778-CEFA-1574-404457796B3B}"/>
              </a:ext>
            </a:extLst>
          </p:cNvPr>
          <p:cNvSpPr txBox="1"/>
          <p:nvPr/>
        </p:nvSpPr>
        <p:spPr>
          <a:xfrm>
            <a:off x="6714965" y="6335542"/>
            <a:ext cx="208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TN = background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BD5C9F8-BDE7-B907-4346-AFD6C7DB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589" y="5448212"/>
            <a:ext cx="1981477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90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1486A-B1B5-7A12-3DAC-00CA149ECBE3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F51F0-3693-73EC-AE2E-502312274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47" y="1717255"/>
            <a:ext cx="1771897" cy="4191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3E74F2-B4B4-60E3-5851-8314BBC0F00C}"/>
              </a:ext>
            </a:extLst>
          </p:cNvPr>
          <p:cNvSpPr txBox="1"/>
          <p:nvPr/>
        </p:nvSpPr>
        <p:spPr>
          <a:xfrm>
            <a:off x="491747" y="1251248"/>
            <a:ext cx="263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F9895D-5B8C-CE99-9221-D88939EB7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35" y="1435914"/>
            <a:ext cx="7925906" cy="5048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2750B8-D827-3F4B-D36E-867F1AE04648}"/>
              </a:ext>
            </a:extLst>
          </p:cNvPr>
          <p:cNvSpPr txBox="1"/>
          <p:nvPr/>
        </p:nvSpPr>
        <p:spPr>
          <a:xfrm rot="16200000">
            <a:off x="6364458" y="3815402"/>
            <a:ext cx="3540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images where buildings are NOT present in ground truth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0ABF55-3998-4202-0744-D8EB52A2E15C}"/>
              </a:ext>
            </a:extLst>
          </p:cNvPr>
          <p:cNvSpPr txBox="1"/>
          <p:nvPr/>
        </p:nvSpPr>
        <p:spPr>
          <a:xfrm rot="16200000">
            <a:off x="7962565" y="4146637"/>
            <a:ext cx="2878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images where buildings are present in ground truth</a:t>
            </a:r>
          </a:p>
        </p:txBody>
      </p:sp>
    </p:spTree>
    <p:extLst>
      <p:ext uri="{BB962C8B-B14F-4D97-AF65-F5344CB8AC3E}">
        <p14:creationId xmlns:p14="http://schemas.microsoft.com/office/powerpoint/2010/main" val="825668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436CA-986A-3AB0-2EC2-BC921E87A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58EFD4-CFCB-2DE3-8B32-8DAB237B39F9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EAF56-84A1-1213-3110-2BE393D8C627}"/>
              </a:ext>
            </a:extLst>
          </p:cNvPr>
          <p:cNvSpPr txBox="1"/>
          <p:nvPr/>
        </p:nvSpPr>
        <p:spPr>
          <a:xfrm>
            <a:off x="358397" y="1546523"/>
            <a:ext cx="297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with buildings in GT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C59032-3499-AD5E-5891-C820EDAF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3" y="2152388"/>
            <a:ext cx="2715004" cy="3753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F2E753-2397-065D-1071-A6C25757A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92" y="952238"/>
            <a:ext cx="7821116" cy="510611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518048-43AE-EC11-9B38-F2A4BE968504}"/>
              </a:ext>
            </a:extLst>
          </p:cNvPr>
          <p:cNvCxnSpPr/>
          <p:nvPr/>
        </p:nvCxnSpPr>
        <p:spPr>
          <a:xfrm>
            <a:off x="5404104" y="4029075"/>
            <a:ext cx="0" cy="1247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C5D42AF-D421-92C4-C427-AA877C4036C0}"/>
              </a:ext>
            </a:extLst>
          </p:cNvPr>
          <p:cNvSpPr txBox="1"/>
          <p:nvPr/>
        </p:nvSpPr>
        <p:spPr>
          <a:xfrm>
            <a:off x="3968496" y="3370171"/>
            <a:ext cx="287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Still, we have second subgroup</a:t>
            </a:r>
          </a:p>
        </p:txBody>
      </p:sp>
    </p:spTree>
    <p:extLst>
      <p:ext uri="{BB962C8B-B14F-4D97-AF65-F5344CB8AC3E}">
        <p14:creationId xmlns:p14="http://schemas.microsoft.com/office/powerpoint/2010/main" val="709768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0146B-100A-E14D-B8C2-85B4199B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A1B36A-09A8-F0B8-0A46-1BAEAD8B7640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897DE-5E36-0308-F0C2-8AE2AE321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" y="666247"/>
            <a:ext cx="7006704" cy="4105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969A6F-E6A1-E62E-C24F-8C7BCA5C58E5}"/>
              </a:ext>
            </a:extLst>
          </p:cNvPr>
          <p:cNvSpPr txBox="1"/>
          <p:nvPr/>
        </p:nvSpPr>
        <p:spPr>
          <a:xfrm>
            <a:off x="0" y="58752"/>
            <a:ext cx="458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+ Vali + Test Sets = cumulative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3D893-12E3-A2F8-A4B7-E1156388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" y="4794352"/>
            <a:ext cx="6483366" cy="2063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4A13DF-A573-AA17-C48F-5609B7558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24" y="5070760"/>
            <a:ext cx="4721352" cy="1510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79FF2-A767-8B4C-4A84-CEBCED51F401}"/>
              </a:ext>
            </a:extLst>
          </p:cNvPr>
          <p:cNvSpPr txBox="1"/>
          <p:nvPr/>
        </p:nvSpPr>
        <p:spPr>
          <a:xfrm>
            <a:off x="3044952" y="3244334"/>
            <a:ext cx="390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IoU</a:t>
            </a:r>
            <a:r>
              <a:rPr lang="en-US" dirty="0"/>
              <a:t> is smaller for small buildings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A3B41A1-EB3F-539A-4E6F-CDBE62A41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68" y="777449"/>
            <a:ext cx="2419688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2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B9B52D-0E96-0CDF-C402-3A7E5EA93AD9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Building Size Distribution –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Train + Valid + Test 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1701F-3CBB-B9CD-EE2E-ACCFF945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85" y="1147444"/>
            <a:ext cx="6487430" cy="4563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D8BA9-D928-859D-5B0B-EAF8E5B71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75" y="1700993"/>
            <a:ext cx="2419688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24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1393C-DE55-4205-A7DA-3F8F4ACC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10130F-3019-D08C-83B6-09336F3C43AF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Building Size Distribution –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Train , Valid , Test 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0DA84E-3DAF-43ED-0DA8-5E59253F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95931"/>
            <a:ext cx="8411749" cy="5506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9447C-2BA0-61CD-831F-F99C5021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75" y="1461064"/>
            <a:ext cx="2419688" cy="10097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A15162-2556-DCC1-EE9D-062965C44B6B}"/>
              </a:ext>
            </a:extLst>
          </p:cNvPr>
          <p:cNvSpPr txBox="1"/>
          <p:nvPr/>
        </p:nvSpPr>
        <p:spPr>
          <a:xfrm>
            <a:off x="3673613" y="3416284"/>
            <a:ext cx="688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Unbalanced data for building size distribution among the sets.</a:t>
            </a:r>
          </a:p>
        </p:txBody>
      </p:sp>
    </p:spTree>
    <p:extLst>
      <p:ext uri="{BB962C8B-B14F-4D97-AF65-F5344CB8AC3E}">
        <p14:creationId xmlns:p14="http://schemas.microsoft.com/office/powerpoint/2010/main" val="3451420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DB0CA3-1538-C388-F9AB-5D59490C7DE6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Building Size Distribution vs </a:t>
            </a:r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endParaRPr lang="en-US" sz="2800" b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5CCCEB-F0F5-356A-5C74-94790AC50FC4}"/>
              </a:ext>
            </a:extLst>
          </p:cNvPr>
          <p:cNvSpPr txBox="1"/>
          <p:nvPr/>
        </p:nvSpPr>
        <p:spPr>
          <a:xfrm>
            <a:off x="651510" y="945172"/>
            <a:ext cx="107419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Theoretically, if the training set contains mostly small buildings, the model should become better at predicting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here the results show the opposite — </a:t>
            </a:r>
            <a:r>
              <a:rPr lang="en-US" dirty="0" err="1"/>
              <a:t>IoU</a:t>
            </a:r>
            <a:r>
              <a:rPr lang="en-US" dirty="0"/>
              <a:t> is lowest for small buildings.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reasons why the model may still fail despite being trained on many small objects: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3132E-B6A1-0D61-BC5A-816042BB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5" y="2655315"/>
            <a:ext cx="8996987" cy="243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87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A631-50C5-BE3E-7B28-50E807538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37E205-6F36-59F1-A72E-551B3B1B7D59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Building Size Distribution vs </a:t>
            </a:r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endParaRPr lang="en-US" sz="2800" b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644C3A-95EB-8A1C-A88A-6579FFCB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554" y="845644"/>
            <a:ext cx="9346436" cy="1696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830E13-9B77-F6E7-676D-33AD94E3F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858" y="2658259"/>
            <a:ext cx="7735214" cy="1428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266C4-851B-333A-B496-7E849C2A4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82" y="4316239"/>
            <a:ext cx="8401436" cy="169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1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21D603-BF8D-E26F-EEAA-794CC2E18733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Data Source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7397F-6D17-3CBB-EC76-972DA75747D5}"/>
              </a:ext>
            </a:extLst>
          </p:cNvPr>
          <p:cNvSpPr txBox="1"/>
          <p:nvPr/>
        </p:nvSpPr>
        <p:spPr>
          <a:xfrm>
            <a:off x="1243584" y="1894820"/>
            <a:ext cx="90159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solidFill>
                  <a:srgbClr val="000000"/>
                </a:solidFill>
              </a:rPr>
              <a:t>Data Source: </a:t>
            </a:r>
            <a:r>
              <a:rPr lang="en-US" sz="2400" b="0" i="0" u="none" strike="noStrike" baseline="0" dirty="0">
                <a:solidFill>
                  <a:srgbClr val="000000"/>
                </a:solidFill>
                <a:hlinkClick r:id="rId2"/>
              </a:rPr>
              <a:t>https://spacenet.ai/paris/</a:t>
            </a:r>
            <a:endParaRPr lang="en-US" sz="2400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en-US" sz="24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2400" b="0" i="0" u="none" strike="noStrike" baseline="0" dirty="0">
                <a:solidFill>
                  <a:srgbClr val="467885"/>
                </a:solidFill>
              </a:rPr>
              <a:t>https://spacenet-dataset.s3.amazonaws.com/spacenet/SN2_buildings/tarballs/SN2_buildings_train_AOI_3_Paris.tar.gz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1428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DD01-E211-021A-0459-A74ABDCD8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87F9F1-B6B6-DE64-265F-E67DAA6CCF16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Visualization of the Best </a:t>
            </a:r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F6AEB-1C4F-769A-2EFC-AD124992B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07" y="704470"/>
            <a:ext cx="9526329" cy="272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703EB8-46FE-4EEB-C638-8B7C8986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07" y="3525011"/>
            <a:ext cx="9535856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09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E3073-5129-7296-1381-BBEFB2C92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03D1E-064C-10F4-CAF2-9F6B1F2E4349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Visualization of the Worst </a:t>
            </a:r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Predictions (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GT include Buildings</a:t>
            </a:r>
            <a:r>
              <a:rPr lang="en-US" sz="2800" b="1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064E32-37AC-35B3-FB86-D314A861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361" y="865063"/>
            <a:ext cx="9507277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3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A9090-521A-7C1E-3F2F-86017217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620AC4-57D7-A80F-16A2-40ECE49833FA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Visualization of the Worst </a:t>
            </a:r>
            <a:r>
              <a:rPr lang="en-US" sz="2800" b="1" dirty="0" err="1">
                <a:solidFill>
                  <a:srgbClr val="0000FF"/>
                </a:solidFill>
              </a:rPr>
              <a:t>IoU</a:t>
            </a:r>
            <a:r>
              <a:rPr lang="en-US" sz="2800" b="1" dirty="0">
                <a:solidFill>
                  <a:srgbClr val="0000FF"/>
                </a:solidFill>
              </a:rPr>
              <a:t> Predictions (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GT without Buildings</a:t>
            </a:r>
            <a:r>
              <a:rPr lang="en-US" sz="2800" b="1" dirty="0">
                <a:solidFill>
                  <a:srgbClr val="0000FF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9F9DB-FC7F-5C25-22A8-4C500CDA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98" y="2029808"/>
            <a:ext cx="9335803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53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072E8-55AC-2A9F-CEEB-C7FF1E63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3E487-BDD0-5D46-CF84-38ED4C326445}"/>
              </a:ext>
            </a:extLst>
          </p:cNvPr>
          <p:cNvSpPr txBox="1"/>
          <p:nvPr/>
        </p:nvSpPr>
        <p:spPr>
          <a:xfrm>
            <a:off x="277368" y="604826"/>
            <a:ext cx="111739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SegFormer</a:t>
            </a:r>
            <a:r>
              <a:rPr lang="en-US" dirty="0"/>
              <a:t> is a lightweight, attention-based transformer model that handles aerial imagery well even with limited training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IoU</a:t>
            </a:r>
            <a:r>
              <a:rPr lang="en-US" dirty="0"/>
              <a:t> for test set is high (0.68) but lower than in article: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7354E7-039B-216A-8B0B-C5339E312B56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F6F3-A9CD-DF15-35C5-D179F908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435" y="1981859"/>
            <a:ext cx="4972309" cy="3139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147A42-EB75-77B7-AC93-5CBDFE2FD8D2}"/>
              </a:ext>
            </a:extLst>
          </p:cNvPr>
          <p:cNvSpPr/>
          <p:nvPr/>
        </p:nvSpPr>
        <p:spPr>
          <a:xfrm>
            <a:off x="7438967" y="4498849"/>
            <a:ext cx="548640" cy="530352"/>
          </a:xfrm>
          <a:prstGeom prst="rect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13BF7-EB00-A9DA-3766-959850977041}"/>
              </a:ext>
            </a:extLst>
          </p:cNvPr>
          <p:cNvSpPr txBox="1"/>
          <p:nvPr/>
        </p:nvSpPr>
        <p:spPr>
          <a:xfrm>
            <a:off x="435032" y="5121677"/>
            <a:ext cx="1016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The reason is we used B0 model which has ~3.7M parameters versus B5 model (~82M parameters).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B0 is meant for edge or fast inference, not accuracy.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B5 was used in the paper to achieve SOTA on Cityscapes.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 missed normalization, which can be critical here.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In train.py Normalization part was added as comment; you can apply it.</a:t>
            </a:r>
          </a:p>
        </p:txBody>
      </p:sp>
    </p:spTree>
    <p:extLst>
      <p:ext uri="{BB962C8B-B14F-4D97-AF65-F5344CB8AC3E}">
        <p14:creationId xmlns:p14="http://schemas.microsoft.com/office/powerpoint/2010/main" val="1116486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2C840-9628-F696-FE82-D6638612A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637B64-FC6A-E3DB-1F13-A3EF361D29B4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 -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Improve 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00"/>
                </a:highlight>
              </a:rPr>
              <a:t>IoU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 for Small Buildings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653AB-D52E-E777-ACBF-886CB0EEE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21" y="1267734"/>
            <a:ext cx="9549345" cy="419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384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C49DB-7EE6-B2E7-FFEC-1CA3F0834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548F7-EF8D-BB58-8491-F6AB19DD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640" y="1632203"/>
            <a:ext cx="8818720" cy="3232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3AEEE-5B6E-ADE7-78AB-05285593CACE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 -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Improve 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00"/>
                </a:highlight>
              </a:rPr>
              <a:t>IoU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 for Small Buildings</a:t>
            </a:r>
          </a:p>
        </p:txBody>
      </p:sp>
    </p:spTree>
    <p:extLst>
      <p:ext uri="{BB962C8B-B14F-4D97-AF65-F5344CB8AC3E}">
        <p14:creationId xmlns:p14="http://schemas.microsoft.com/office/powerpoint/2010/main" val="3673034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7FD29-F56B-C018-0A30-8DFCAD8A8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F8FF1A-224B-6297-9E86-C06702BB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45" y="1738315"/>
            <a:ext cx="9541400" cy="3418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CB916-A46D-FA6B-42EB-223D4D87E82C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 -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Improve 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00"/>
                </a:highlight>
              </a:rPr>
              <a:t>IoU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 for Small Buildings</a:t>
            </a:r>
          </a:p>
        </p:txBody>
      </p:sp>
    </p:spTree>
    <p:extLst>
      <p:ext uri="{BB962C8B-B14F-4D97-AF65-F5344CB8AC3E}">
        <p14:creationId xmlns:p14="http://schemas.microsoft.com/office/powerpoint/2010/main" val="509117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0895-70DB-CEE4-8E59-8DC7FD08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8B5B04-5554-C084-CCE2-844CD5334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59" y="2093083"/>
            <a:ext cx="9221082" cy="2442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A16AEF-E3E6-32F6-8818-A49142EC67A3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 -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Improve </a:t>
            </a:r>
            <a:r>
              <a:rPr lang="en-US" sz="2800" b="1" dirty="0" err="1">
                <a:solidFill>
                  <a:srgbClr val="0000FF"/>
                </a:solidFill>
                <a:highlight>
                  <a:srgbClr val="FFFF00"/>
                </a:highlight>
              </a:rPr>
              <a:t>IoU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 for Small Buildings</a:t>
            </a:r>
          </a:p>
        </p:txBody>
      </p:sp>
    </p:spTree>
    <p:extLst>
      <p:ext uri="{BB962C8B-B14F-4D97-AF65-F5344CB8AC3E}">
        <p14:creationId xmlns:p14="http://schemas.microsoft.com/office/powerpoint/2010/main" val="49768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2D767B-BD6F-7835-4472-F6EF5A3980A9}"/>
              </a:ext>
            </a:extLst>
          </p:cNvPr>
          <p:cNvSpPr txBox="1"/>
          <p:nvPr/>
        </p:nvSpPr>
        <p:spPr>
          <a:xfrm>
            <a:off x="73152" y="12722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Conclusions - </a:t>
            </a:r>
            <a:r>
              <a:rPr lang="en-US" sz="2800" b="1" dirty="0">
                <a:solidFill>
                  <a:srgbClr val="0000FF"/>
                </a:solidFill>
                <a:highlight>
                  <a:srgbClr val="FFFF00"/>
                </a:highlight>
              </a:rPr>
              <a:t>Improve Edges Sharpness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C366C-4838-DBD1-2624-86D4CE0EA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66" y="889421"/>
            <a:ext cx="7421011" cy="3067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D6EE1F-C0B5-8903-0190-65F2689F3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66" y="4310378"/>
            <a:ext cx="5468113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4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8C3A3-1733-D085-8D4F-525E918B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68E8D-6A63-CB0A-EA6B-D9E98C488C9B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Image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75F31A-B499-10BF-B6C4-898E758B41BF}"/>
              </a:ext>
            </a:extLst>
          </p:cNvPr>
          <p:cNvSpPr txBox="1"/>
          <p:nvPr/>
        </p:nvSpPr>
        <p:spPr>
          <a:xfrm>
            <a:off x="541020" y="492442"/>
            <a:ext cx="111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contains 4 image types: 1) MUL, 2) MUL-</a:t>
            </a:r>
            <a:r>
              <a:rPr lang="en-US" dirty="0" err="1"/>
              <a:t>PanSharpen</a:t>
            </a:r>
            <a:r>
              <a:rPr lang="en-US" dirty="0"/>
              <a:t>, 3) PAN, and 4) RGB-</a:t>
            </a:r>
            <a:r>
              <a:rPr lang="en-US" dirty="0" err="1"/>
              <a:t>PanSharpen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6BB79-1350-826A-5C32-95353FA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907104"/>
            <a:ext cx="5289847" cy="2474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30C8F2-2D3C-97AD-305F-FB70F1FF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4369072"/>
            <a:ext cx="6494982" cy="2223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CF1557-1308-3B18-CC42-DE55AE061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4770011"/>
            <a:ext cx="5163190" cy="1755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88408D-9D48-7350-4E3C-58509B69C92A}"/>
              </a:ext>
            </a:extLst>
          </p:cNvPr>
          <p:cNvSpPr txBox="1"/>
          <p:nvPr/>
        </p:nvSpPr>
        <p:spPr>
          <a:xfrm>
            <a:off x="541020" y="3704810"/>
            <a:ext cx="11109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 ChatGPT =&gt; RGB-</a:t>
            </a:r>
            <a:r>
              <a:rPr lang="en-US" dirty="0" err="1"/>
              <a:t>PanSharpen</a:t>
            </a:r>
            <a:r>
              <a:rPr lang="en-US" dirty="0"/>
              <a:t> need be usen for the training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E2AFE35-AB09-B589-6118-FEF082315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07104"/>
            <a:ext cx="5289846" cy="2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6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6E885-0C33-0E60-3F63-8D84CA2CD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B67B44-C5F2-0502-F605-55EEFC2BC891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Visualization of building masks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A82B1-8872-73FF-6846-41F4D8DC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73" y="1188719"/>
            <a:ext cx="10402053" cy="53418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163767-CCB3-CD2D-DB54-6562CF5E95C4}"/>
              </a:ext>
            </a:extLst>
          </p:cNvPr>
          <p:cNvCxnSpPr>
            <a:cxnSpLocks/>
          </p:cNvCxnSpPr>
          <p:nvPr/>
        </p:nvCxnSpPr>
        <p:spPr>
          <a:xfrm>
            <a:off x="5907024" y="795528"/>
            <a:ext cx="4690872" cy="1463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D829F8-C645-B1E4-04F6-229473E420BB}"/>
              </a:ext>
            </a:extLst>
          </p:cNvPr>
          <p:cNvCxnSpPr>
            <a:cxnSpLocks/>
          </p:cNvCxnSpPr>
          <p:nvPr/>
        </p:nvCxnSpPr>
        <p:spPr>
          <a:xfrm flipH="1">
            <a:off x="5499547" y="795528"/>
            <a:ext cx="407477" cy="1463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26633E-39CC-F88F-6FA2-44BE3BE32662}"/>
              </a:ext>
            </a:extLst>
          </p:cNvPr>
          <p:cNvSpPr txBox="1"/>
          <p:nvPr/>
        </p:nvSpPr>
        <p:spPr>
          <a:xfrm>
            <a:off x="5445490" y="474708"/>
            <a:ext cx="1483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Building?</a:t>
            </a:r>
          </a:p>
        </p:txBody>
      </p:sp>
    </p:spTree>
    <p:extLst>
      <p:ext uri="{BB962C8B-B14F-4D97-AF65-F5344CB8AC3E}">
        <p14:creationId xmlns:p14="http://schemas.microsoft.com/office/powerpoint/2010/main" val="1036014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BABDB-862C-4575-2BBD-00A6CE7D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9926A-F181-065F-11BB-55BF43961C37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Files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13FF6-F427-9110-8F0F-70CD2077F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53" y="2582160"/>
            <a:ext cx="3073521" cy="12126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F2986C-3D42-3A6D-6E51-587303264FFC}"/>
              </a:ext>
            </a:extLst>
          </p:cNvPr>
          <p:cNvCxnSpPr/>
          <p:nvPr/>
        </p:nvCxnSpPr>
        <p:spPr>
          <a:xfrm flipH="1">
            <a:off x="4343400" y="3566160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95BFC2-295A-0106-AB9E-EB9A7E4062DF}"/>
              </a:ext>
            </a:extLst>
          </p:cNvPr>
          <p:cNvSpPr txBox="1"/>
          <p:nvPr/>
        </p:nvSpPr>
        <p:spPr>
          <a:xfrm>
            <a:off x="6274866" y="3381494"/>
            <a:ext cx="534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segmentation mask inside </a:t>
            </a:r>
            <a:r>
              <a:rPr lang="en-US" dirty="0" err="1"/>
              <a:t>geojson</a:t>
            </a:r>
            <a:r>
              <a:rPr lang="en-US" dirty="0"/>
              <a:t> files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ED07DA-D40C-FE99-560A-3F71DC79B33D}"/>
              </a:ext>
            </a:extLst>
          </p:cNvPr>
          <p:cNvCxnSpPr/>
          <p:nvPr/>
        </p:nvCxnSpPr>
        <p:spPr>
          <a:xfrm flipH="1">
            <a:off x="4343400" y="2923032"/>
            <a:ext cx="18440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2376C7-59B0-BE63-C861-8A09B82A1EB4}"/>
              </a:ext>
            </a:extLst>
          </p:cNvPr>
          <p:cNvSpPr txBox="1"/>
          <p:nvPr/>
        </p:nvSpPr>
        <p:spPr>
          <a:xfrm>
            <a:off x="6274866" y="2738366"/>
            <a:ext cx="2896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RGB images are tiff files</a:t>
            </a:r>
          </a:p>
        </p:txBody>
      </p:sp>
    </p:spTree>
    <p:extLst>
      <p:ext uri="{BB962C8B-B14F-4D97-AF65-F5344CB8AC3E}">
        <p14:creationId xmlns:p14="http://schemas.microsoft.com/office/powerpoint/2010/main" val="3249156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43797-054C-3165-6E77-7BFD1458B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F2A44-38BC-F426-F6D4-431C94B2132D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Image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949F2-B68C-F921-5B6D-6B7FF6E43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532" y="1100493"/>
            <a:ext cx="5535030" cy="3359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A610D4-8186-79BB-A007-D80DC51DD127}"/>
              </a:ext>
            </a:extLst>
          </p:cNvPr>
          <p:cNvSpPr txBox="1"/>
          <p:nvPr/>
        </p:nvSpPr>
        <p:spPr>
          <a:xfrm>
            <a:off x="7975650" y="2694387"/>
            <a:ext cx="364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RGB tiff images are of the same resolution 650 x 650 pixels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BE0E91-70EE-720E-FA63-40DBE7496796}"/>
              </a:ext>
            </a:extLst>
          </p:cNvPr>
          <p:cNvCxnSpPr>
            <a:cxnSpLocks/>
          </p:cNvCxnSpPr>
          <p:nvPr/>
        </p:nvCxnSpPr>
        <p:spPr>
          <a:xfrm flipH="1" flipV="1">
            <a:off x="5678542" y="2489880"/>
            <a:ext cx="2203586" cy="527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7EDA517-2535-7CE4-F158-21546826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509" y="5037039"/>
            <a:ext cx="6677957" cy="102884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CBAF9C-7880-7BAA-A5D4-BD0531A97B84}"/>
              </a:ext>
            </a:extLst>
          </p:cNvPr>
          <p:cNvCxnSpPr>
            <a:cxnSpLocks/>
          </p:cNvCxnSpPr>
          <p:nvPr/>
        </p:nvCxnSpPr>
        <p:spPr>
          <a:xfrm flipH="1">
            <a:off x="4529988" y="3017552"/>
            <a:ext cx="3352140" cy="18994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71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CE124-E152-3B4C-3328-A52EC9F10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A8685D-4BFC-541A-3DB4-334498B756C3}"/>
              </a:ext>
            </a:extLst>
          </p:cNvPr>
          <p:cNvSpPr txBox="1"/>
          <p:nvPr/>
        </p:nvSpPr>
        <p:spPr>
          <a:xfrm>
            <a:off x="91440" y="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</a:rPr>
              <a:t>Image File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4DE91-B6D8-43C7-1CA7-CC61D985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36" y="885011"/>
            <a:ext cx="5828464" cy="3562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A6620-3884-22C1-5281-5DE4C20F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566" y="3202040"/>
            <a:ext cx="2581635" cy="1057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510EEC-5E43-4B67-096E-E0E35233125D}"/>
              </a:ext>
            </a:extLst>
          </p:cNvPr>
          <p:cNvSpPr txBox="1"/>
          <p:nvPr/>
        </p:nvSpPr>
        <p:spPr>
          <a:xfrm>
            <a:off x="3197357" y="5788323"/>
            <a:ext cx="598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RGB tiff image files are of the same size = 2478.51 KB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27BCB7-2350-601C-8A9D-7563C224C579}"/>
              </a:ext>
            </a:extLst>
          </p:cNvPr>
          <p:cNvCxnSpPr>
            <a:cxnSpLocks/>
          </p:cNvCxnSpPr>
          <p:nvPr/>
        </p:nvCxnSpPr>
        <p:spPr>
          <a:xfrm flipH="1" flipV="1">
            <a:off x="3582494" y="4135800"/>
            <a:ext cx="4098466" cy="1652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1257A1-AD63-1FC9-C830-AFE28055073B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80960" y="4259463"/>
            <a:ext cx="344424" cy="15288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84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2486</TotalTime>
  <Words>906</Words>
  <Application>Microsoft Office PowerPoint</Application>
  <PresentationFormat>Widescreen</PresentationFormat>
  <Paragraphs>124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אינגה פסטר</dc:creator>
  <cp:lastModifiedBy>אינגה פסטר</cp:lastModifiedBy>
  <cp:revision>77</cp:revision>
  <dcterms:created xsi:type="dcterms:W3CDTF">2025-07-17T11:05:50Z</dcterms:created>
  <dcterms:modified xsi:type="dcterms:W3CDTF">2025-07-19T09:07:55Z</dcterms:modified>
</cp:coreProperties>
</file>